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61" r:id="rId6"/>
    <p:sldId id="263" r:id="rId7"/>
    <p:sldId id="265" r:id="rId8"/>
  </p:sldIdLst>
  <p:sldSz cx="14630400" cy="8229600"/>
  <p:notesSz cx="8229600" cy="14630400"/>
  <p:embeddedFontLst>
    <p:embeddedFont>
      <p:font typeface="Dela Gothic One" panose="020B0604020202020204" charset="-128"/>
      <p:regular r:id="rId10"/>
    </p:embeddedFon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DM Sans" pitchFamily="2" charset="-18"/>
      <p:regular r:id="rId15"/>
    </p:embeddedFont>
  </p:embeddedFontLst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5" d="100"/>
          <a:sy n="85" d="100"/>
        </p:scale>
        <p:origin x="13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3212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  <p:txBody>
          <a:bodyPr/>
          <a:lstStyle/>
          <a:p>
            <a:endParaRPr lang="hu-HU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00000"/>
            </a:gs>
            <a:gs pos="26000">
              <a:srgbClr val="C00000"/>
            </a:gs>
            <a:gs pos="74000">
              <a:srgbClr val="FF0000"/>
            </a:gs>
            <a:gs pos="100000">
              <a:srgbClr val="FF00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8309" y="2119432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Futó App – Személyi Edzéskövető Rendszer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582478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C# alapú konzolos alkalmazás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5172908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Készítette: </a:t>
            </a:r>
            <a:r>
              <a:rPr lang="hu-HU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Fejes Máté Csaba, Kocsis Roland, Szilágyi Zsombor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8309" y="5763339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Dátum: 202</a:t>
            </a:r>
            <a:r>
              <a:rPr lang="hu-HU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6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27440" y="493157"/>
            <a:ext cx="650677" cy="332184"/>
          </a:xfrm>
          <a:prstGeom prst="roundRect">
            <a:avLst>
              <a:gd name="adj" fmla="val 17890"/>
            </a:avLst>
          </a:prstGeom>
          <a:solidFill>
            <a:srgbClr val="460707"/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3" name="Text 1"/>
          <p:cNvSpPr/>
          <p:nvPr/>
        </p:nvSpPr>
        <p:spPr>
          <a:xfrm>
            <a:off x="1533525" y="546140"/>
            <a:ext cx="438507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CÉLOK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1427440" y="896064"/>
            <a:ext cx="4718328" cy="465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 Program Küldetése</a:t>
            </a:r>
            <a:endParaRPr lang="en-US" sz="2900" dirty="0"/>
          </a:p>
        </p:txBody>
      </p:sp>
      <p:sp>
        <p:nvSpPr>
          <p:cNvPr id="5" name="Shape 3"/>
          <p:cNvSpPr/>
          <p:nvPr/>
        </p:nvSpPr>
        <p:spPr>
          <a:xfrm>
            <a:off x="1427440" y="1825585"/>
            <a:ext cx="5672018" cy="1440775"/>
          </a:xfrm>
          <a:prstGeom prst="roundRect">
            <a:avLst>
              <a:gd name="adj" fmla="val 7616"/>
            </a:avLst>
          </a:prstGeom>
          <a:solidFill>
            <a:srgbClr val="0A0A0A">
              <a:alpha val="95000"/>
            </a:srgbClr>
          </a:solidFill>
          <a:ln w="2286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hu-HU"/>
          </a:p>
        </p:txBody>
      </p:sp>
      <p:sp>
        <p:nvSpPr>
          <p:cNvPr id="6" name="Shape 4"/>
          <p:cNvSpPr/>
          <p:nvPr/>
        </p:nvSpPr>
        <p:spPr>
          <a:xfrm>
            <a:off x="1404580" y="1825585"/>
            <a:ext cx="91440" cy="1440775"/>
          </a:xfrm>
          <a:prstGeom prst="roundRect">
            <a:avLst>
              <a:gd name="adj" fmla="val 8123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7" name="Text 5"/>
          <p:cNvSpPr/>
          <p:nvPr/>
        </p:nvSpPr>
        <p:spPr>
          <a:xfrm>
            <a:off x="1695688" y="2025253"/>
            <a:ext cx="5204103" cy="581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Teljesítmény és Fizikai Állapot Nyomon Követése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1695688" y="2783800"/>
            <a:ext cx="5204103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Segít látni a fejlődést: súlycsökkenés, pulzus javulása.</a:t>
            </a:r>
            <a:endParaRPr lang="en-US" sz="1350" dirty="0"/>
          </a:p>
        </p:txBody>
      </p:sp>
      <p:sp>
        <p:nvSpPr>
          <p:cNvPr id="9" name="Shape 7"/>
          <p:cNvSpPr/>
          <p:nvPr/>
        </p:nvSpPr>
        <p:spPr>
          <a:xfrm>
            <a:off x="1427440" y="3443168"/>
            <a:ext cx="5672018" cy="1149906"/>
          </a:xfrm>
          <a:prstGeom prst="roundRect">
            <a:avLst>
              <a:gd name="adj" fmla="val 9542"/>
            </a:avLst>
          </a:prstGeom>
          <a:solidFill>
            <a:srgbClr val="0A0A0A">
              <a:alpha val="95000"/>
            </a:srgbClr>
          </a:solidFill>
          <a:ln w="2286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hu-HU"/>
          </a:p>
        </p:txBody>
      </p:sp>
      <p:sp>
        <p:nvSpPr>
          <p:cNvPr id="10" name="Shape 8"/>
          <p:cNvSpPr/>
          <p:nvPr/>
        </p:nvSpPr>
        <p:spPr>
          <a:xfrm>
            <a:off x="1404580" y="3443168"/>
            <a:ext cx="91440" cy="1149906"/>
          </a:xfrm>
          <a:prstGeom prst="roundRect">
            <a:avLst>
              <a:gd name="adj" fmla="val 8123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11" name="Text 9"/>
          <p:cNvSpPr/>
          <p:nvPr/>
        </p:nvSpPr>
        <p:spPr>
          <a:xfrm>
            <a:off x="1695688" y="3642836"/>
            <a:ext cx="4432221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Felhasználóbarát Konzol Felület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1695688" y="4110514"/>
            <a:ext cx="5204103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Intuitív kezelés a gyors adatrögzítésért.</a:t>
            </a:r>
            <a:endParaRPr lang="en-US" sz="1350" dirty="0"/>
          </a:p>
        </p:txBody>
      </p:sp>
      <p:sp>
        <p:nvSpPr>
          <p:cNvPr id="13" name="Shape 11"/>
          <p:cNvSpPr/>
          <p:nvPr/>
        </p:nvSpPr>
        <p:spPr>
          <a:xfrm>
            <a:off x="1427440" y="4769882"/>
            <a:ext cx="5672018" cy="1149906"/>
          </a:xfrm>
          <a:prstGeom prst="roundRect">
            <a:avLst>
              <a:gd name="adj" fmla="val 9542"/>
            </a:avLst>
          </a:prstGeom>
          <a:solidFill>
            <a:srgbClr val="0A0A0A">
              <a:alpha val="95000"/>
            </a:srgbClr>
          </a:solidFill>
          <a:ln w="2286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hu-HU"/>
          </a:p>
        </p:txBody>
      </p:sp>
      <p:sp>
        <p:nvSpPr>
          <p:cNvPr id="14" name="Shape 12"/>
          <p:cNvSpPr/>
          <p:nvPr/>
        </p:nvSpPr>
        <p:spPr>
          <a:xfrm>
            <a:off x="1404580" y="4769882"/>
            <a:ext cx="91440" cy="1149906"/>
          </a:xfrm>
          <a:prstGeom prst="roundRect">
            <a:avLst>
              <a:gd name="adj" fmla="val 8123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15" name="Text 13"/>
          <p:cNvSpPr/>
          <p:nvPr/>
        </p:nvSpPr>
        <p:spPr>
          <a:xfrm>
            <a:off x="1695688" y="4969550"/>
            <a:ext cx="3340418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Adatok Tartós Tárolása</a:t>
            </a:r>
            <a:endParaRPr lang="en-US" sz="1800" dirty="0"/>
          </a:p>
        </p:txBody>
      </p:sp>
      <p:sp>
        <p:nvSpPr>
          <p:cNvPr id="16" name="Text 14"/>
          <p:cNvSpPr/>
          <p:nvPr/>
        </p:nvSpPr>
        <p:spPr>
          <a:xfrm>
            <a:off x="1695688" y="5437227"/>
            <a:ext cx="5204103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Futásaid nem vesznek el, minden adat megőrződik.</a:t>
            </a:r>
            <a:endParaRPr lang="en-US" sz="1350" dirty="0"/>
          </a:p>
        </p:txBody>
      </p:sp>
      <p:sp>
        <p:nvSpPr>
          <p:cNvPr id="17" name="Shape 15"/>
          <p:cNvSpPr/>
          <p:nvPr/>
        </p:nvSpPr>
        <p:spPr>
          <a:xfrm>
            <a:off x="1427440" y="6096595"/>
            <a:ext cx="5672018" cy="1440775"/>
          </a:xfrm>
          <a:prstGeom prst="roundRect">
            <a:avLst>
              <a:gd name="adj" fmla="val 7616"/>
            </a:avLst>
          </a:prstGeom>
          <a:solidFill>
            <a:srgbClr val="0A0A0A">
              <a:alpha val="95000"/>
            </a:srgbClr>
          </a:solidFill>
          <a:ln w="2286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hu-HU"/>
          </a:p>
        </p:txBody>
      </p:sp>
      <p:sp>
        <p:nvSpPr>
          <p:cNvPr id="18" name="Shape 16"/>
          <p:cNvSpPr/>
          <p:nvPr/>
        </p:nvSpPr>
        <p:spPr>
          <a:xfrm>
            <a:off x="1404580" y="6096595"/>
            <a:ext cx="91440" cy="1440775"/>
          </a:xfrm>
          <a:prstGeom prst="roundRect">
            <a:avLst>
              <a:gd name="adj" fmla="val 8123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19" name="Text 17"/>
          <p:cNvSpPr/>
          <p:nvPr/>
        </p:nvSpPr>
        <p:spPr>
          <a:xfrm>
            <a:off x="1695688" y="6296263"/>
            <a:ext cx="5204103" cy="581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Motiváció Statisztikák és Célok Alapján</a:t>
            </a:r>
            <a:endParaRPr lang="en-US" sz="1800" dirty="0"/>
          </a:p>
        </p:txBody>
      </p:sp>
      <p:sp>
        <p:nvSpPr>
          <p:cNvPr id="20" name="Text 18"/>
          <p:cNvSpPr/>
          <p:nvPr/>
        </p:nvSpPr>
        <p:spPr>
          <a:xfrm>
            <a:off x="1695688" y="7054810"/>
            <a:ext cx="5204103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Rendszeres visszajelzés a céljaid eléréséhez.</a:t>
            </a:r>
            <a:endParaRPr lang="en-US" sz="13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522923" y="739259"/>
            <a:ext cx="744379" cy="280749"/>
          </a:xfrm>
          <a:prstGeom prst="roundRect">
            <a:avLst>
              <a:gd name="adj" fmla="val 17883"/>
            </a:avLst>
          </a:prstGeom>
          <a:solidFill>
            <a:srgbClr val="460707"/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4" name="Text 1"/>
          <p:cNvSpPr/>
          <p:nvPr/>
        </p:nvSpPr>
        <p:spPr>
          <a:xfrm>
            <a:off x="612458" y="784027"/>
            <a:ext cx="565309" cy="191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FUNKCIÓK</a:t>
            </a:r>
            <a:endParaRPr lang="en-US" sz="900" dirty="0"/>
          </a:p>
        </p:txBody>
      </p:sp>
      <p:sp>
        <p:nvSpPr>
          <p:cNvPr id="5" name="Text 2"/>
          <p:cNvSpPr/>
          <p:nvPr/>
        </p:nvSpPr>
        <p:spPr>
          <a:xfrm>
            <a:off x="522923" y="1079659"/>
            <a:ext cx="6243042" cy="393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Főbb Működések és Lehetőségek</a:t>
            </a:r>
            <a:endParaRPr lang="en-US" sz="2450" dirty="0"/>
          </a:p>
        </p:txBody>
      </p:sp>
      <p:sp>
        <p:nvSpPr>
          <p:cNvPr id="6" name="Shape 3"/>
          <p:cNvSpPr/>
          <p:nvPr/>
        </p:nvSpPr>
        <p:spPr>
          <a:xfrm>
            <a:off x="522923" y="1920954"/>
            <a:ext cx="8098155" cy="1112282"/>
          </a:xfrm>
          <a:prstGeom prst="roundRect">
            <a:avLst>
              <a:gd name="adj" fmla="val 6577"/>
            </a:avLst>
          </a:prstGeom>
          <a:solidFill>
            <a:srgbClr val="0A0A0A">
              <a:alpha val="95000"/>
            </a:srgbClr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7" name="Shape 4"/>
          <p:cNvSpPr/>
          <p:nvPr/>
        </p:nvSpPr>
        <p:spPr>
          <a:xfrm>
            <a:off x="522923" y="1905714"/>
            <a:ext cx="8098155" cy="60960"/>
          </a:xfrm>
          <a:prstGeom prst="roundRect">
            <a:avLst>
              <a:gd name="adj" fmla="val 10294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8" name="Shape 5"/>
          <p:cNvSpPr/>
          <p:nvPr/>
        </p:nvSpPr>
        <p:spPr>
          <a:xfrm>
            <a:off x="4347924" y="1696879"/>
            <a:ext cx="448151" cy="448151"/>
          </a:xfrm>
          <a:prstGeom prst="roundRect">
            <a:avLst>
              <a:gd name="adj" fmla="val 20403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9" name="Text 6"/>
          <p:cNvSpPr/>
          <p:nvPr/>
        </p:nvSpPr>
        <p:spPr>
          <a:xfrm>
            <a:off x="4482346" y="1808917"/>
            <a:ext cx="179189" cy="224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687467" y="2294453"/>
            <a:ext cx="2805589" cy="245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Egyéni Adatok Kezelése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687467" y="2629614"/>
            <a:ext cx="7769066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Magasság, súly, nyugalmi pulzus, célidő rögzítése és előzmények követése.</a:t>
            </a:r>
            <a:endParaRPr lang="en-US" sz="1150" dirty="0"/>
          </a:p>
        </p:txBody>
      </p:sp>
      <p:sp>
        <p:nvSpPr>
          <p:cNvPr id="12" name="Shape 9"/>
          <p:cNvSpPr/>
          <p:nvPr/>
        </p:nvSpPr>
        <p:spPr>
          <a:xfrm>
            <a:off x="522923" y="3406616"/>
            <a:ext cx="8098155" cy="1112282"/>
          </a:xfrm>
          <a:prstGeom prst="roundRect">
            <a:avLst>
              <a:gd name="adj" fmla="val 6577"/>
            </a:avLst>
          </a:prstGeom>
          <a:solidFill>
            <a:srgbClr val="0A0A0A">
              <a:alpha val="95000"/>
            </a:srgbClr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13" name="Shape 10"/>
          <p:cNvSpPr/>
          <p:nvPr/>
        </p:nvSpPr>
        <p:spPr>
          <a:xfrm>
            <a:off x="522923" y="3391376"/>
            <a:ext cx="8098155" cy="60960"/>
          </a:xfrm>
          <a:prstGeom prst="roundRect">
            <a:avLst>
              <a:gd name="adj" fmla="val 10294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14" name="Shape 11"/>
          <p:cNvSpPr/>
          <p:nvPr/>
        </p:nvSpPr>
        <p:spPr>
          <a:xfrm>
            <a:off x="4347924" y="3182541"/>
            <a:ext cx="448151" cy="448151"/>
          </a:xfrm>
          <a:prstGeom prst="roundRect">
            <a:avLst>
              <a:gd name="adj" fmla="val 20403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15" name="Text 12"/>
          <p:cNvSpPr/>
          <p:nvPr/>
        </p:nvSpPr>
        <p:spPr>
          <a:xfrm>
            <a:off x="4482346" y="3294578"/>
            <a:ext cx="179189" cy="224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687467" y="3780115"/>
            <a:ext cx="1966079" cy="245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Edzésnapló</a:t>
            </a:r>
            <a:endParaRPr lang="en-US" sz="1500" dirty="0"/>
          </a:p>
        </p:txBody>
      </p:sp>
      <p:sp>
        <p:nvSpPr>
          <p:cNvPr id="17" name="Text 14"/>
          <p:cNvSpPr/>
          <p:nvPr/>
        </p:nvSpPr>
        <p:spPr>
          <a:xfrm>
            <a:off x="687467" y="4115276"/>
            <a:ext cx="7769066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Futások rögzítése: távolság, időtartam, pulzus adatok.</a:t>
            </a:r>
            <a:endParaRPr lang="en-US" sz="1150" dirty="0"/>
          </a:p>
        </p:txBody>
      </p:sp>
      <p:sp>
        <p:nvSpPr>
          <p:cNvPr id="18" name="Shape 15"/>
          <p:cNvSpPr/>
          <p:nvPr/>
        </p:nvSpPr>
        <p:spPr>
          <a:xfrm>
            <a:off x="522923" y="4892278"/>
            <a:ext cx="8098155" cy="1112282"/>
          </a:xfrm>
          <a:prstGeom prst="roundRect">
            <a:avLst>
              <a:gd name="adj" fmla="val 6577"/>
            </a:avLst>
          </a:prstGeom>
          <a:solidFill>
            <a:srgbClr val="0A0A0A">
              <a:alpha val="95000"/>
            </a:srgbClr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19" name="Shape 16"/>
          <p:cNvSpPr/>
          <p:nvPr/>
        </p:nvSpPr>
        <p:spPr>
          <a:xfrm>
            <a:off x="522923" y="4877038"/>
            <a:ext cx="8098155" cy="60960"/>
          </a:xfrm>
          <a:prstGeom prst="roundRect">
            <a:avLst>
              <a:gd name="adj" fmla="val 10294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20" name="Shape 17"/>
          <p:cNvSpPr/>
          <p:nvPr/>
        </p:nvSpPr>
        <p:spPr>
          <a:xfrm>
            <a:off x="4347924" y="4668203"/>
            <a:ext cx="448151" cy="448151"/>
          </a:xfrm>
          <a:prstGeom prst="roundRect">
            <a:avLst>
              <a:gd name="adj" fmla="val 20403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21" name="Text 18"/>
          <p:cNvSpPr/>
          <p:nvPr/>
        </p:nvSpPr>
        <p:spPr>
          <a:xfrm>
            <a:off x="4482346" y="4780240"/>
            <a:ext cx="179189" cy="224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1400" dirty="0"/>
          </a:p>
        </p:txBody>
      </p:sp>
      <p:sp>
        <p:nvSpPr>
          <p:cNvPr id="22" name="Text 19"/>
          <p:cNvSpPr/>
          <p:nvPr/>
        </p:nvSpPr>
        <p:spPr>
          <a:xfrm>
            <a:off x="687467" y="5265777"/>
            <a:ext cx="1966079" cy="245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Statisztikák</a:t>
            </a:r>
            <a:endParaRPr lang="en-US" sz="1500" dirty="0"/>
          </a:p>
        </p:txBody>
      </p:sp>
      <p:sp>
        <p:nvSpPr>
          <p:cNvPr id="23" name="Text 20"/>
          <p:cNvSpPr/>
          <p:nvPr/>
        </p:nvSpPr>
        <p:spPr>
          <a:xfrm>
            <a:off x="687467" y="5600938"/>
            <a:ext cx="7769066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Összes futott táv és teljes edzésidő automatikus kiszámolása.</a:t>
            </a:r>
            <a:endParaRPr lang="en-US" sz="1150" dirty="0"/>
          </a:p>
        </p:txBody>
      </p:sp>
      <p:sp>
        <p:nvSpPr>
          <p:cNvPr id="24" name="Shape 21"/>
          <p:cNvSpPr/>
          <p:nvPr/>
        </p:nvSpPr>
        <p:spPr>
          <a:xfrm>
            <a:off x="522923" y="6377940"/>
            <a:ext cx="8098155" cy="1112282"/>
          </a:xfrm>
          <a:prstGeom prst="roundRect">
            <a:avLst>
              <a:gd name="adj" fmla="val 6577"/>
            </a:avLst>
          </a:prstGeom>
          <a:solidFill>
            <a:srgbClr val="0A0A0A">
              <a:alpha val="95000"/>
            </a:srgbClr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25" name="Shape 22"/>
          <p:cNvSpPr/>
          <p:nvPr/>
        </p:nvSpPr>
        <p:spPr>
          <a:xfrm>
            <a:off x="522923" y="6362700"/>
            <a:ext cx="8098155" cy="60960"/>
          </a:xfrm>
          <a:prstGeom prst="roundRect">
            <a:avLst>
              <a:gd name="adj" fmla="val 10294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26" name="Shape 23"/>
          <p:cNvSpPr/>
          <p:nvPr/>
        </p:nvSpPr>
        <p:spPr>
          <a:xfrm>
            <a:off x="4347924" y="6153864"/>
            <a:ext cx="448151" cy="448151"/>
          </a:xfrm>
          <a:prstGeom prst="roundRect">
            <a:avLst>
              <a:gd name="adj" fmla="val 20403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27" name="Text 24"/>
          <p:cNvSpPr/>
          <p:nvPr/>
        </p:nvSpPr>
        <p:spPr>
          <a:xfrm>
            <a:off x="4482346" y="6265902"/>
            <a:ext cx="179189" cy="224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1400" dirty="0"/>
          </a:p>
        </p:txBody>
      </p:sp>
      <p:sp>
        <p:nvSpPr>
          <p:cNvPr id="28" name="Text 25"/>
          <p:cNvSpPr/>
          <p:nvPr/>
        </p:nvSpPr>
        <p:spPr>
          <a:xfrm>
            <a:off x="687467" y="6751439"/>
            <a:ext cx="1966079" cy="245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Beállítások</a:t>
            </a:r>
            <a:endParaRPr lang="en-US" sz="1500" dirty="0"/>
          </a:p>
        </p:txBody>
      </p:sp>
      <p:sp>
        <p:nvSpPr>
          <p:cNvPr id="29" name="Text 26"/>
          <p:cNvSpPr/>
          <p:nvPr/>
        </p:nvSpPr>
        <p:spPr>
          <a:xfrm>
            <a:off x="687467" y="7086600"/>
            <a:ext cx="7769066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Választható színtémák a jobb olvashatóságért és személyes élményért.</a:t>
            </a:r>
            <a:endParaRPr lang="en-US" sz="11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56523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43783" y="3241238"/>
            <a:ext cx="1456730" cy="399336"/>
          </a:xfrm>
          <a:prstGeom prst="roundRect">
            <a:avLst>
              <a:gd name="adj" fmla="val 17882"/>
            </a:avLst>
          </a:prstGeom>
          <a:solidFill>
            <a:srgbClr val="460707"/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4" name="Text 1"/>
          <p:cNvSpPr/>
          <p:nvPr/>
        </p:nvSpPr>
        <p:spPr>
          <a:xfrm>
            <a:off x="871180" y="3304937"/>
            <a:ext cx="1201936" cy="271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ARCHITEKTÚRA</a:t>
            </a:r>
            <a:endParaRPr lang="en-US" sz="1300" dirty="0"/>
          </a:p>
        </p:txBody>
      </p:sp>
      <p:sp>
        <p:nvSpPr>
          <p:cNvPr id="5" name="Text 2"/>
          <p:cNvSpPr/>
          <p:nvPr/>
        </p:nvSpPr>
        <p:spPr>
          <a:xfrm>
            <a:off x="743783" y="3725466"/>
            <a:ext cx="5809417" cy="559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 Program Felépítése</a:t>
            </a:r>
            <a:endParaRPr lang="en-US" sz="35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783" y="4603433"/>
            <a:ext cx="4380905" cy="84998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56191" y="5665827"/>
            <a:ext cx="2796302" cy="349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Models Mappa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56191" y="6142792"/>
            <a:ext cx="3956090" cy="71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Adományozó osztályok (</a:t>
            </a:r>
            <a:r>
              <a:rPr lang="en-US" sz="1650" dirty="0">
                <a:solidFill>
                  <a:srgbClr val="FFE5E5"/>
                </a:solidFill>
                <a:highlight>
                  <a:srgbClr val="17171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Szemely.cs</a:t>
            </a: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, </a:t>
            </a:r>
            <a:r>
              <a:rPr lang="en-US" sz="1650" dirty="0">
                <a:solidFill>
                  <a:srgbClr val="FFE5E5"/>
                </a:solidFill>
                <a:highlight>
                  <a:srgbClr val="17171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Futas.cs</a:t>
            </a: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) az adatok strukturálásához.</a:t>
            </a:r>
            <a:endParaRPr lang="en-US" sz="16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4688" y="4603433"/>
            <a:ext cx="4380905" cy="84998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337096" y="5665827"/>
            <a:ext cx="2984302" cy="349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View / Program.cs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337096" y="6142792"/>
            <a:ext cx="3956090" cy="6800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felhasználói felület és a menürendszer logikájának központja.</a:t>
            </a:r>
            <a:endParaRPr lang="en-US" sz="16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05593" y="4603433"/>
            <a:ext cx="4381024" cy="84998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718000" y="5665827"/>
            <a:ext cx="2796302" cy="349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TXT Fájlok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9718000" y="6142792"/>
            <a:ext cx="3956209" cy="6800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Az adatok tartós tárolása, egyszerű és átlátható formában.</a:t>
            </a:r>
            <a:endParaRPr lang="en-US" sz="1650" dirty="0"/>
          </a:p>
        </p:txBody>
      </p:sp>
      <p:sp>
        <p:nvSpPr>
          <p:cNvPr id="15" name="Text 9"/>
          <p:cNvSpPr/>
          <p:nvPr/>
        </p:nvSpPr>
        <p:spPr>
          <a:xfrm>
            <a:off x="743783" y="7304842"/>
            <a:ext cx="13142833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moduláris felépítés biztosítja a logika és a megjelenítés részleges szétválasztását, megkönnyítve a karbantartást és a fejlesztést.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388983" y="489466"/>
            <a:ext cx="1172408" cy="334447"/>
          </a:xfrm>
          <a:prstGeom prst="roundRect">
            <a:avLst>
              <a:gd name="adj" fmla="val 17885"/>
            </a:avLst>
          </a:prstGeom>
          <a:solidFill>
            <a:srgbClr val="460707"/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3" name="Text 1"/>
          <p:cNvSpPr/>
          <p:nvPr/>
        </p:nvSpPr>
        <p:spPr>
          <a:xfrm>
            <a:off x="1495782" y="542806"/>
            <a:ext cx="958810" cy="22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ADATTÁROLÁS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1388983" y="895112"/>
            <a:ext cx="4750713" cy="468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Hatékony Fájlkezelés</a:t>
            </a:r>
            <a:endParaRPr lang="en-US" sz="2950" dirty="0"/>
          </a:p>
        </p:txBody>
      </p:sp>
      <p:sp>
        <p:nvSpPr>
          <p:cNvPr id="5" name="Text 3"/>
          <p:cNvSpPr/>
          <p:nvPr/>
        </p:nvSpPr>
        <p:spPr>
          <a:xfrm>
            <a:off x="1388983" y="1808559"/>
            <a:ext cx="2342317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Adatfájlok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388983" y="2279213"/>
            <a:ext cx="5709047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4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futasok.txt</a:t>
            </a: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Rögzített futások adatai.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1388983" y="2626281"/>
            <a:ext cx="5709047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4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szemelyek.txt</a:t>
            </a: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Felhasználói profil adatok.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1388983" y="3089077"/>
            <a:ext cx="2342317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Struktúra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1388983" y="3559731"/>
            <a:ext cx="5709047" cy="5695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CSV-szerű formátum vesszővel elválasztott adatokkal, könnyen olvasható és feldolgozható.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1388983" y="4307324"/>
            <a:ext cx="2342317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Logika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1388983" y="4777978"/>
            <a:ext cx="5709047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4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Indításkor</a:t>
            </a: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Fájl ellenőrzése és létrehozása szükség esetén.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1388983" y="5125045"/>
            <a:ext cx="5709047" cy="5695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4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Mentéskor</a:t>
            </a: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Adatok hozzáfűzése (append mód) a történetiség megőrzése érdekében.</a:t>
            </a:r>
            <a:endParaRPr lang="en-US" sz="1400" dirty="0"/>
          </a:p>
        </p:txBody>
      </p:sp>
      <p:pic>
        <p:nvPicPr>
          <p:cNvPr id="15" name="Kép 14" descr="A képen szöveg, képernyőkép, szoftver, Multimédiás szoftver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1A1A3058-CEA8-C9A5-F2A8-B6D656B9EA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7873" y="143392"/>
            <a:ext cx="5696745" cy="1971950"/>
          </a:xfrm>
          <a:prstGeom prst="rect">
            <a:avLst/>
          </a:prstGeom>
        </p:spPr>
      </p:pic>
      <p:pic>
        <p:nvPicPr>
          <p:cNvPr id="17" name="Kép 16" descr="A képen szöveg, képernyőkép, Betűtípus, szoftver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D0F528F0-8CDE-F50B-36DA-8F69386D6A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2372" y="2384128"/>
            <a:ext cx="5068007" cy="1409897"/>
          </a:xfrm>
          <a:prstGeom prst="rect">
            <a:avLst/>
          </a:prstGeom>
        </p:spPr>
      </p:pic>
      <p:pic>
        <p:nvPicPr>
          <p:cNvPr id="19" name="Kép 18" descr="A képen szöveg, képernyőkép, Betűtípus, szoftver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73383822-727A-7200-0D68-0CD5C17238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61082" y="4151374"/>
            <a:ext cx="4010585" cy="308653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58309" y="727591"/>
            <a:ext cx="2157293" cy="407075"/>
          </a:xfrm>
          <a:prstGeom prst="roundRect">
            <a:avLst>
              <a:gd name="adj" fmla="val 17883"/>
            </a:avLst>
          </a:prstGeom>
          <a:solidFill>
            <a:srgbClr val="460707"/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3" name="Text 1"/>
          <p:cNvSpPr/>
          <p:nvPr/>
        </p:nvSpPr>
        <p:spPr>
          <a:xfrm>
            <a:off x="888206" y="792480"/>
            <a:ext cx="1897499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FELHASZNÁLÓI ÉLMÉNY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758309" y="1221224"/>
            <a:ext cx="6043136" cy="570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Személyre Szabott UI</a:t>
            </a:r>
            <a:endParaRPr lang="en-US" sz="3550" dirty="0"/>
          </a:p>
        </p:txBody>
      </p:sp>
      <p:sp>
        <p:nvSpPr>
          <p:cNvPr id="8" name="Shape 3"/>
          <p:cNvSpPr/>
          <p:nvPr/>
        </p:nvSpPr>
        <p:spPr>
          <a:xfrm>
            <a:off x="758309" y="5239345"/>
            <a:ext cx="6448544" cy="649962"/>
          </a:xfrm>
          <a:prstGeom prst="roundRect">
            <a:avLst>
              <a:gd name="adj" fmla="val 48001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hu-HU"/>
          </a:p>
        </p:txBody>
      </p:sp>
      <p:sp>
        <p:nvSpPr>
          <p:cNvPr id="9" name="Text 4"/>
          <p:cNvSpPr/>
          <p:nvPr/>
        </p:nvSpPr>
        <p:spPr>
          <a:xfrm>
            <a:off x="3820120" y="5361146"/>
            <a:ext cx="324922" cy="406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550" dirty="0"/>
          </a:p>
        </p:txBody>
      </p:sp>
      <p:sp>
        <p:nvSpPr>
          <p:cNvPr id="10" name="Text 5"/>
          <p:cNvSpPr/>
          <p:nvPr/>
        </p:nvSpPr>
        <p:spPr>
          <a:xfrm>
            <a:off x="974884" y="6105882"/>
            <a:ext cx="377166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Változatos Színtémák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4884" y="6592014"/>
            <a:ext cx="601539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Matrix, Dark Mode, High Contrast – hogy a program ne legyen unalmas.</a:t>
            </a:r>
            <a:endParaRPr lang="en-US" sz="1700" dirty="0"/>
          </a:p>
        </p:txBody>
      </p:sp>
      <p:sp>
        <p:nvSpPr>
          <p:cNvPr id="12" name="Shape 7"/>
          <p:cNvSpPr/>
          <p:nvPr/>
        </p:nvSpPr>
        <p:spPr>
          <a:xfrm>
            <a:off x="7423428" y="5239345"/>
            <a:ext cx="6448663" cy="649962"/>
          </a:xfrm>
          <a:prstGeom prst="roundRect">
            <a:avLst>
              <a:gd name="adj" fmla="val 48001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hu-HU"/>
          </a:p>
        </p:txBody>
      </p:sp>
      <p:sp>
        <p:nvSpPr>
          <p:cNvPr id="13" name="Text 8"/>
          <p:cNvSpPr/>
          <p:nvPr/>
        </p:nvSpPr>
        <p:spPr>
          <a:xfrm>
            <a:off x="10485239" y="5361146"/>
            <a:ext cx="324922" cy="406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550" dirty="0"/>
          </a:p>
        </p:txBody>
      </p:sp>
      <p:sp>
        <p:nvSpPr>
          <p:cNvPr id="14" name="Text 9"/>
          <p:cNvSpPr/>
          <p:nvPr/>
        </p:nvSpPr>
        <p:spPr>
          <a:xfrm>
            <a:off x="7640003" y="6105882"/>
            <a:ext cx="387965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Egyszerű Menükezelés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640003" y="6592014"/>
            <a:ext cx="60155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Navigáció nyilakkal és Enterrel, gépelés nélkül a gyors interakcióért.</a:t>
            </a:r>
            <a:endParaRPr lang="en-US" sz="1700" dirty="0"/>
          </a:p>
        </p:txBody>
      </p:sp>
      <p:pic>
        <p:nvPicPr>
          <p:cNvPr id="17" name="Kép 16" descr="A képen szöveg, képernyőkép, Multimédiás szoftver, szoftver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39FA1538-FB9F-4FD0-894C-495FFFAA0D0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877" r="28367"/>
          <a:stretch>
            <a:fillRect/>
          </a:stretch>
        </p:blipFill>
        <p:spPr>
          <a:xfrm>
            <a:off x="758309" y="1877853"/>
            <a:ext cx="6123741" cy="3210373"/>
          </a:xfrm>
          <a:prstGeom prst="rect">
            <a:avLst/>
          </a:prstGeom>
        </p:spPr>
      </p:pic>
      <p:pic>
        <p:nvPicPr>
          <p:cNvPr id="19" name="Kép 18" descr="A képen szöveg, képernyőkép, képernyő, szoftver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95B73C29-074C-796F-7DA1-288AD54130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3656" y="2004363"/>
            <a:ext cx="4763165" cy="171473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6161008" y="949166"/>
            <a:ext cx="1076206" cy="362188"/>
          </a:xfrm>
          <a:prstGeom prst="roundRect">
            <a:avLst>
              <a:gd name="adj" fmla="val 17881"/>
            </a:avLst>
          </a:prstGeom>
          <a:solidFill>
            <a:srgbClr val="460707"/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4" name="Text 1"/>
          <p:cNvSpPr/>
          <p:nvPr/>
        </p:nvSpPr>
        <p:spPr>
          <a:xfrm>
            <a:off x="6276618" y="1006912"/>
            <a:ext cx="844987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ÖSSZEGZÉS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6161008" y="1388388"/>
            <a:ext cx="6931343" cy="5072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Jövőbeli Tervek és Köszönet</a:t>
            </a:r>
            <a:endParaRPr lang="en-US" sz="3150" dirty="0"/>
          </a:p>
        </p:txBody>
      </p:sp>
      <p:sp>
        <p:nvSpPr>
          <p:cNvPr id="6" name="Text 3"/>
          <p:cNvSpPr/>
          <p:nvPr/>
        </p:nvSpPr>
        <p:spPr>
          <a:xfrm>
            <a:off x="6161008" y="2184678"/>
            <a:ext cx="7794784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program stabilan működik és ellátja alapvető funkcióit, de a fejlődés nem áll meg!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161008" y="2709863"/>
            <a:ext cx="7794784" cy="1171932"/>
          </a:xfrm>
          <a:prstGeom prst="roundRect">
            <a:avLst>
              <a:gd name="adj" fmla="val 6908"/>
            </a:avLst>
          </a:prstGeom>
          <a:solidFill>
            <a:srgbClr val="0A0A0A">
              <a:alpha val="95000"/>
            </a:srgbClr>
          </a:solidFill>
          <a:ln w="2286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hu-HU"/>
          </a:p>
        </p:txBody>
      </p:sp>
      <p:sp>
        <p:nvSpPr>
          <p:cNvPr id="8" name="Shape 5"/>
          <p:cNvSpPr/>
          <p:nvPr/>
        </p:nvSpPr>
        <p:spPr>
          <a:xfrm>
            <a:off x="6183868" y="2732723"/>
            <a:ext cx="770930" cy="1126212"/>
          </a:xfrm>
          <a:prstGeom prst="roundRect">
            <a:avLst>
              <a:gd name="adj" fmla="val 6943"/>
            </a:avLst>
          </a:prstGeom>
          <a:solidFill>
            <a:srgbClr val="740B0B"/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9" name="Text 6"/>
          <p:cNvSpPr/>
          <p:nvPr/>
        </p:nvSpPr>
        <p:spPr>
          <a:xfrm>
            <a:off x="6420922" y="3115151"/>
            <a:ext cx="289084" cy="361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250" dirty="0"/>
          </a:p>
        </p:txBody>
      </p:sp>
      <p:sp>
        <p:nvSpPr>
          <p:cNvPr id="10" name="Text 7"/>
          <p:cNvSpPr/>
          <p:nvPr/>
        </p:nvSpPr>
        <p:spPr>
          <a:xfrm>
            <a:off x="7147441" y="2925366"/>
            <a:ext cx="3642598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Grafikonos Megjelenítés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7147441" y="3357920"/>
            <a:ext cx="659284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Vizuális statisztikák a még jobb áttekinthetőségért.</a:t>
            </a:r>
            <a:endParaRPr lang="en-US" sz="1500" dirty="0"/>
          </a:p>
        </p:txBody>
      </p:sp>
      <p:sp>
        <p:nvSpPr>
          <p:cNvPr id="12" name="Shape 9"/>
          <p:cNvSpPr/>
          <p:nvPr/>
        </p:nvSpPr>
        <p:spPr>
          <a:xfrm>
            <a:off x="6161008" y="4074438"/>
            <a:ext cx="7794784" cy="1171932"/>
          </a:xfrm>
          <a:prstGeom prst="roundRect">
            <a:avLst>
              <a:gd name="adj" fmla="val 6908"/>
            </a:avLst>
          </a:prstGeom>
          <a:solidFill>
            <a:srgbClr val="0A0A0A">
              <a:alpha val="95000"/>
            </a:srgbClr>
          </a:solidFill>
          <a:ln w="2286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hu-HU"/>
          </a:p>
        </p:txBody>
      </p:sp>
      <p:sp>
        <p:nvSpPr>
          <p:cNvPr id="13" name="Shape 10"/>
          <p:cNvSpPr/>
          <p:nvPr/>
        </p:nvSpPr>
        <p:spPr>
          <a:xfrm>
            <a:off x="6183868" y="4097298"/>
            <a:ext cx="770930" cy="1126212"/>
          </a:xfrm>
          <a:prstGeom prst="roundRect">
            <a:avLst>
              <a:gd name="adj" fmla="val 6943"/>
            </a:avLst>
          </a:prstGeom>
          <a:solidFill>
            <a:srgbClr val="740B0B"/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14" name="Text 11"/>
          <p:cNvSpPr/>
          <p:nvPr/>
        </p:nvSpPr>
        <p:spPr>
          <a:xfrm>
            <a:off x="6420922" y="4479727"/>
            <a:ext cx="289084" cy="361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7147441" y="4289941"/>
            <a:ext cx="4239578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Adatbázis (SQL) Használata</a:t>
            </a:r>
            <a:endParaRPr lang="en-US" sz="1950" dirty="0"/>
          </a:p>
        </p:txBody>
      </p:sp>
      <p:sp>
        <p:nvSpPr>
          <p:cNvPr id="16" name="Text 13"/>
          <p:cNvSpPr/>
          <p:nvPr/>
        </p:nvSpPr>
        <p:spPr>
          <a:xfrm>
            <a:off x="7147441" y="4722495"/>
            <a:ext cx="659284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Robusztusabb adattárolás szöveges fájlok helyett.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6161008" y="5439013"/>
            <a:ext cx="7794784" cy="1171932"/>
          </a:xfrm>
          <a:prstGeom prst="roundRect">
            <a:avLst>
              <a:gd name="adj" fmla="val 6908"/>
            </a:avLst>
          </a:prstGeom>
          <a:solidFill>
            <a:srgbClr val="0A0A0A">
              <a:alpha val="95000"/>
            </a:srgbClr>
          </a:solidFill>
          <a:ln w="2286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hu-HU"/>
          </a:p>
        </p:txBody>
      </p:sp>
      <p:sp>
        <p:nvSpPr>
          <p:cNvPr id="18" name="Shape 15"/>
          <p:cNvSpPr/>
          <p:nvPr/>
        </p:nvSpPr>
        <p:spPr>
          <a:xfrm>
            <a:off x="6183868" y="5461873"/>
            <a:ext cx="770930" cy="1126212"/>
          </a:xfrm>
          <a:prstGeom prst="roundRect">
            <a:avLst>
              <a:gd name="adj" fmla="val 6943"/>
            </a:avLst>
          </a:prstGeom>
          <a:solidFill>
            <a:srgbClr val="740B0B"/>
          </a:solidFill>
          <a:ln/>
        </p:spPr>
        <p:txBody>
          <a:bodyPr/>
          <a:lstStyle/>
          <a:p>
            <a:endParaRPr lang="hu-HU"/>
          </a:p>
        </p:txBody>
      </p:sp>
      <p:sp>
        <p:nvSpPr>
          <p:cNvPr id="19" name="Text 16"/>
          <p:cNvSpPr/>
          <p:nvPr/>
        </p:nvSpPr>
        <p:spPr>
          <a:xfrm>
            <a:off x="6420922" y="5844302"/>
            <a:ext cx="289084" cy="361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250" dirty="0"/>
          </a:p>
        </p:txBody>
      </p:sp>
      <p:sp>
        <p:nvSpPr>
          <p:cNvPr id="20" name="Text 17"/>
          <p:cNvSpPr/>
          <p:nvPr/>
        </p:nvSpPr>
        <p:spPr>
          <a:xfrm>
            <a:off x="7147441" y="5654516"/>
            <a:ext cx="4103965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Több Felhasználó Kezelése</a:t>
            </a:r>
            <a:endParaRPr lang="en-US" sz="1950" dirty="0"/>
          </a:p>
        </p:txBody>
      </p:sp>
      <p:sp>
        <p:nvSpPr>
          <p:cNvPr id="21" name="Text 18"/>
          <p:cNvSpPr/>
          <p:nvPr/>
        </p:nvSpPr>
        <p:spPr>
          <a:xfrm>
            <a:off x="7147441" y="6087070"/>
            <a:ext cx="659284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Közösségi funkciók és megosztott edzéstervek.</a:t>
            </a:r>
            <a:endParaRPr lang="en-US" sz="1500" dirty="0"/>
          </a:p>
        </p:txBody>
      </p:sp>
      <p:sp>
        <p:nvSpPr>
          <p:cNvPr id="22" name="Text 19"/>
          <p:cNvSpPr/>
          <p:nvPr/>
        </p:nvSpPr>
        <p:spPr>
          <a:xfrm>
            <a:off x="6161008" y="6900029"/>
            <a:ext cx="4056340" cy="380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Köszönöm a figyelmet!</a:t>
            </a:r>
            <a:endParaRPr lang="en-US" sz="2350" dirty="0"/>
          </a:p>
        </p:txBody>
      </p:sp>
      <p:pic>
        <p:nvPicPr>
          <p:cNvPr id="25" name="Kép 24" descr="A képen zátony, festmény, művészet, rajzfilm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E56138BE-CE45-030C-E11C-82494EE38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13373" y="0"/>
            <a:ext cx="6036840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356</Words>
  <Application>Microsoft Office PowerPoint</Application>
  <PresentationFormat>Egyéni</PresentationFormat>
  <Paragraphs>75</Paragraphs>
  <Slides>7</Slides>
  <Notes>7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7</vt:i4>
      </vt:variant>
    </vt:vector>
  </HeadingPairs>
  <TitlesOfParts>
    <vt:vector size="12" baseType="lpstr">
      <vt:lpstr>Dela Gothic One</vt:lpstr>
      <vt:lpstr>Consolas</vt:lpstr>
      <vt:lpstr>Arial</vt:lpstr>
      <vt:lpstr>DM Sans</vt:lpstr>
      <vt:lpstr>Office Theme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Fejes Máté</dc:creator>
  <cp:lastModifiedBy>O365 felhasználó</cp:lastModifiedBy>
  <cp:revision>2</cp:revision>
  <dcterms:created xsi:type="dcterms:W3CDTF">2026-01-21T19:44:58Z</dcterms:created>
  <dcterms:modified xsi:type="dcterms:W3CDTF">2026-01-21T19:57:17Z</dcterms:modified>
</cp:coreProperties>
</file>